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80" r:id="rId4"/>
    <p:sldId id="286" r:id="rId5"/>
    <p:sldId id="259" r:id="rId6"/>
    <p:sldId id="264" r:id="rId7"/>
    <p:sldId id="261" r:id="rId8"/>
    <p:sldId id="285" r:id="rId9"/>
    <p:sldId id="290" r:id="rId10"/>
    <p:sldId id="289" r:id="rId11"/>
    <p:sldId id="271" r:id="rId12"/>
    <p:sldId id="262" r:id="rId13"/>
    <p:sldId id="297" r:id="rId14"/>
    <p:sldId id="266" r:id="rId15"/>
    <p:sldId id="299" r:id="rId16"/>
    <p:sldId id="300" r:id="rId17"/>
    <p:sldId id="291" r:id="rId18"/>
    <p:sldId id="292" r:id="rId19"/>
    <p:sldId id="281" r:id="rId20"/>
    <p:sldId id="287" r:id="rId21"/>
    <p:sldId id="302" r:id="rId22"/>
    <p:sldId id="305" r:id="rId23"/>
    <p:sldId id="294" r:id="rId24"/>
    <p:sldId id="279" r:id="rId25"/>
    <p:sldId id="304" r:id="rId26"/>
    <p:sldId id="30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4EA1"/>
    <a:srgbClr val="63A0D7"/>
    <a:srgbClr val="81B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8" autoAdjust="0"/>
    <p:restoredTop sz="86876" autoAdjust="0"/>
  </p:normalViewPr>
  <p:slideViewPr>
    <p:cSldViewPr snapToGrid="0">
      <p:cViewPr>
        <p:scale>
          <a:sx n="50" d="100"/>
          <a:sy n="50" d="100"/>
        </p:scale>
        <p:origin x="5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286C7-24B5-4F3E-8E32-BBAB880F410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A4300-D136-4DDF-9F29-2FF35EC81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9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팀</a:t>
            </a:r>
            <a:endParaRPr lang="en-US" altLang="ko-KR" dirty="0"/>
          </a:p>
          <a:p>
            <a:r>
              <a:rPr lang="ko-KR" altLang="en-US" dirty="0"/>
              <a:t>주제 </a:t>
            </a:r>
            <a:r>
              <a:rPr lang="en-US" altLang="ko-KR" dirty="0"/>
              <a:t>: </a:t>
            </a:r>
            <a:r>
              <a:rPr lang="ko-KR" altLang="en-US" dirty="0" err="1"/>
              <a:t>비컨을</a:t>
            </a:r>
            <a:r>
              <a:rPr lang="ko-KR" altLang="en-US" dirty="0"/>
              <a:t> 사용하여 식당 홍보 시스템 구축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032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 선정 배경</a:t>
            </a:r>
            <a:endParaRPr lang="en-US" altLang="ko-KR" dirty="0"/>
          </a:p>
          <a:p>
            <a:r>
              <a:rPr lang="ko-KR" altLang="en-US" dirty="0"/>
              <a:t>오늘날 식당 광고는 다양한 형태로 이뤄진다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기본적으로 사람들 간의 입 소문에서부터 시작해서 </a:t>
            </a:r>
            <a:r>
              <a:rPr lang="en-US" altLang="ko-KR" dirty="0"/>
              <a:t>SNS</a:t>
            </a:r>
            <a:r>
              <a:rPr lang="ko-KR" altLang="en-US" dirty="0"/>
              <a:t>를 통한 정보 공유</a:t>
            </a:r>
            <a:r>
              <a:rPr lang="en-US" altLang="ko-KR" dirty="0"/>
              <a:t>, </a:t>
            </a:r>
            <a:r>
              <a:rPr lang="ko-KR" altLang="en-US" dirty="0"/>
              <a:t>파워 블로거의 후기 참고</a:t>
            </a:r>
            <a:r>
              <a:rPr lang="en-US" altLang="ko-KR" dirty="0"/>
              <a:t>, </a:t>
            </a:r>
            <a:r>
              <a:rPr lang="ko-KR" altLang="en-US" dirty="0"/>
              <a:t>전용 애플리케이션을 통한 정보 검색 등이 대표적이다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방법들은 사전에 어떤 식당에 갈 지 철저하게 계획하고 가는 사람들에게 굉장히 효과적이다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근처에서 갑작스럽게 식당 정보가 필요한 사람들에게는 그다지 적합하지 않다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당장 배가 고프고</a:t>
            </a:r>
            <a:r>
              <a:rPr lang="en-US" altLang="ko-KR" dirty="0"/>
              <a:t>, </a:t>
            </a:r>
            <a:r>
              <a:rPr lang="ko-KR" altLang="en-US" dirty="0"/>
              <a:t>다리가 아픈데 언제 가게 이름을 하나 하나 확인해가며 검색하겠는가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그런 사람들에게 필요한 것은 당장 눈 앞에 보이는 식당이 과연 괜찮은 곳인가</a:t>
            </a:r>
            <a:r>
              <a:rPr lang="ko-KR" altLang="en-US" baseline="0" dirty="0"/>
              <a:t> 하는 것이다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EAA88-D5CC-428D-B349-E22707538317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716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구성은 이렇게 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근처 </a:t>
            </a:r>
            <a:r>
              <a:rPr lang="ko-KR" altLang="en-US" dirty="0" err="1"/>
              <a:t>비컨의</a:t>
            </a:r>
            <a:r>
              <a:rPr lang="ko-KR" altLang="en-US" dirty="0"/>
              <a:t> 아이디를 앱이 받으면 그 아이디를 서버로 전송해주고</a:t>
            </a:r>
            <a:endParaRPr lang="en-US" altLang="ko-KR" dirty="0"/>
          </a:p>
          <a:p>
            <a:r>
              <a:rPr lang="ko-KR" altLang="en-US" dirty="0"/>
              <a:t>서버에서는 비컨 아이디를 기반으로 식당 정보를 알려준다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030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70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시연영상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36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비콘</a:t>
            </a:r>
            <a:r>
              <a:rPr lang="ko-KR" altLang="en-US" dirty="0"/>
              <a:t> 기반의 식당 광고 시스템에 관한 연구라는 제목이며</a:t>
            </a:r>
            <a:r>
              <a:rPr lang="en-US" altLang="ko-KR" dirty="0"/>
              <a:t>,</a:t>
            </a:r>
            <a:r>
              <a:rPr lang="ko-KR" altLang="en-US" dirty="0"/>
              <a:t>  상세 내용은 앞서 프로젝트 소개에서 설명한 내용과 같다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392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특허 등록 완료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SW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등록도 산학협력한 결제 대기중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특허 기술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측정 범위와 주기를 활용해서 실제 고객의 방문 여부 판단하는 기술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기술 효과 </a:t>
            </a:r>
            <a:r>
              <a:rPr lang="en-US" altLang="ko-KR" dirty="0"/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식당에서 고객의 실 수요를 파악하고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실시간으로 광고 도구에 반영</a:t>
            </a:r>
          </a:p>
          <a:p>
            <a:endParaRPr lang="en-US" altLang="ko-KR" dirty="0"/>
          </a:p>
          <a:p>
            <a:r>
              <a:rPr lang="ko-KR" altLang="en-US" dirty="0"/>
              <a:t>기술에 대해서 간단히 설명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식당 앞으로 지나갔던 행인이 식당 방문 고객으로 처리 될 수 없도록</a:t>
            </a:r>
            <a:r>
              <a:rPr lang="en-US" altLang="ko-KR" dirty="0"/>
              <a:t>, </a:t>
            </a:r>
            <a:r>
              <a:rPr lang="en-US" altLang="ko-KR" dirty="0" err="1"/>
              <a:t>Txpower</a:t>
            </a:r>
            <a:r>
              <a:rPr lang="ko-KR" altLang="en-US" dirty="0"/>
              <a:t>와 </a:t>
            </a:r>
            <a:r>
              <a:rPr lang="en-US" altLang="ko-KR" dirty="0"/>
              <a:t>RSSI</a:t>
            </a:r>
            <a:r>
              <a:rPr lang="ko-KR" altLang="en-US" dirty="0"/>
              <a:t>라는 </a:t>
            </a:r>
            <a:r>
              <a:rPr lang="ko-KR" altLang="en-US" dirty="0" err="1"/>
              <a:t>비콘의</a:t>
            </a:r>
            <a:r>
              <a:rPr lang="ko-KR" altLang="en-US" dirty="0"/>
              <a:t> 변수를 사용하여 정확도와 근접도를 계산합니다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비콘의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통신을 통해 식당 종류를 구분하는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beacon id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TxPower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RSSI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수신하면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단말 내부에서 수신한 데이터를 처리하며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일절 추가 통신이 발생하지 않는다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이하의 값이 지속적으로 계속 들어오면 고객으로 처리합니다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(--------------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발표내용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----)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TxPower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RSSI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활용한 거리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근접도 계산에 활용하는 변수는 대표도면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같다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거리 측정에는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Beacon Library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 공식을 사용했으며 대표도면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계산 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정확한 미터를 구하는 목적이 아니라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신호의 정확도를 계산하여 비콘에서 단말이 얼마나 멀리 떨어져 있는지 정확도를 구하는 것이다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정확도를 구하고 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대표도면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세 단계로 나누어 정확도 범위를 구분한다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결과가 음수인 경우 부정확한 데이터이므로 반영하지 않고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이하면 가게에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입장해있는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것으로 인식하고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보다 크면 가게 주변에 있는 것으로 인식한다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)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1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회의록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26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정리 어필</a:t>
            </a:r>
            <a:r>
              <a:rPr lang="en-US" altLang="ko-KR" dirty="0"/>
              <a:t>2- </a:t>
            </a:r>
            <a:r>
              <a:rPr lang="ko-KR" altLang="en-US" dirty="0"/>
              <a:t>하드웨어 </a:t>
            </a:r>
            <a:r>
              <a:rPr lang="en-US" altLang="ko-KR" dirty="0"/>
              <a:t>, </a:t>
            </a:r>
            <a:r>
              <a:rPr lang="ko-KR" altLang="en-US" dirty="0"/>
              <a:t>서버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899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420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팀원소개</a:t>
            </a:r>
            <a:endParaRPr lang="en-US" altLang="ko-KR" dirty="0"/>
          </a:p>
          <a:p>
            <a:r>
              <a:rPr lang="ko-KR" altLang="en-US" dirty="0"/>
              <a:t>프로젝트 소개 </a:t>
            </a:r>
            <a:endParaRPr lang="en-US" altLang="ko-KR" dirty="0"/>
          </a:p>
          <a:p>
            <a:r>
              <a:rPr lang="ko-KR" altLang="en-US" dirty="0"/>
              <a:t>시연 영상</a:t>
            </a:r>
            <a:endParaRPr lang="en-US" altLang="ko-KR" dirty="0"/>
          </a:p>
          <a:p>
            <a:r>
              <a:rPr lang="ko-KR" altLang="en-US" dirty="0"/>
              <a:t>프로젝트 과정 </a:t>
            </a:r>
            <a:r>
              <a:rPr lang="en-US" altLang="ko-KR" dirty="0"/>
              <a:t>–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특허</a:t>
            </a:r>
            <a:r>
              <a:rPr lang="en-US" altLang="ko-KR" dirty="0"/>
              <a:t>, </a:t>
            </a:r>
            <a:r>
              <a:rPr lang="ko-KR" altLang="en-US" dirty="0"/>
              <a:t>회의록</a:t>
            </a:r>
            <a:endParaRPr lang="en-US" altLang="ko-KR" dirty="0"/>
          </a:p>
          <a:p>
            <a:r>
              <a:rPr lang="ko-KR" altLang="en-US" dirty="0"/>
              <a:t>프로젝트 정리 </a:t>
            </a:r>
            <a:r>
              <a:rPr lang="en-US" altLang="ko-KR" dirty="0"/>
              <a:t>– </a:t>
            </a:r>
            <a:r>
              <a:rPr lang="ko-KR" altLang="en-US" dirty="0"/>
              <a:t>특징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endParaRPr lang="en-US" altLang="ko-KR" dirty="0"/>
          </a:p>
          <a:p>
            <a:r>
              <a:rPr lang="ko-KR" altLang="en-US" dirty="0"/>
              <a:t>교류대학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89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활용방안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90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교류대학 경운대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21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교류대학은 실시간 도서관 좌석 현황을 알려주는 어플이라는 주제로 </a:t>
            </a:r>
            <a:r>
              <a:rPr lang="ko-KR" altLang="en-US" dirty="0" err="1"/>
              <a:t>우리랑</a:t>
            </a:r>
            <a:r>
              <a:rPr lang="ko-KR" altLang="en-US" dirty="0"/>
              <a:t> 동일하게 사물인터넷 기술을 이용한 프로젝트다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세부적인 내용은 다르지만 사물과 단말이 통신한 결과를 바탕으로 서버와 </a:t>
            </a:r>
            <a:r>
              <a:rPr lang="ko-KR" altLang="en-US" dirty="0" err="1"/>
              <a:t>재통신하여</a:t>
            </a:r>
            <a:r>
              <a:rPr lang="ko-KR" altLang="en-US" dirty="0"/>
              <a:t> 필요한 정보를 가공한다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경운대측에서는</a:t>
            </a:r>
            <a:r>
              <a:rPr lang="ko-KR" altLang="en-US" dirty="0"/>
              <a:t> 주로 사물</a:t>
            </a:r>
            <a:r>
              <a:rPr lang="en-US" altLang="ko-KR" dirty="0"/>
              <a:t>-</a:t>
            </a:r>
            <a:r>
              <a:rPr lang="ko-KR" altLang="en-US" dirty="0"/>
              <a:t>단말 쪽에 치중 했고</a:t>
            </a:r>
            <a:r>
              <a:rPr lang="en-US" altLang="ko-KR" dirty="0"/>
              <a:t>, </a:t>
            </a:r>
            <a:r>
              <a:rPr lang="ko-KR" altLang="en-US" dirty="0"/>
              <a:t>우리는 단말</a:t>
            </a:r>
            <a:r>
              <a:rPr lang="en-US" altLang="ko-KR" dirty="0"/>
              <a:t>-</a:t>
            </a:r>
            <a:r>
              <a:rPr lang="ko-KR" altLang="en-US" dirty="0"/>
              <a:t>서버에 중점을 두어서 서로 부족한 부분이 있으면 논의했다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16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주로 카톡과 메일을 통해 교류했으며 한번의 오프라인 회의가 있었다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특히 경운대측 프로젝트 논문 발표 시에 그와 관련하여 기술적으로 많은 교류가 있었다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92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팀원소개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535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하드웨어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8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31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비컨 </a:t>
            </a:r>
            <a:r>
              <a:rPr lang="en-US" altLang="ko-KR" dirty="0"/>
              <a:t>:</a:t>
            </a:r>
            <a:r>
              <a:rPr lang="ko-KR" altLang="en-US" dirty="0"/>
              <a:t> 저 전력 </a:t>
            </a:r>
            <a:r>
              <a:rPr lang="en-US" altLang="ko-KR" dirty="0"/>
              <a:t>&amp; </a:t>
            </a:r>
            <a:r>
              <a:rPr lang="ko-KR" altLang="en-US" dirty="0"/>
              <a:t>저 비용 하드웨어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지속적으로 특정 정보를 주변의 모든 기기에게 뿌리는 하드웨어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73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</a:t>
            </a:r>
            <a:r>
              <a:rPr lang="en-US" altLang="ko-KR" dirty="0"/>
              <a:t>~~</a:t>
            </a:r>
            <a:r>
              <a:rPr lang="ko-KR" altLang="en-US" dirty="0"/>
              <a:t>용도로 쓰인다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115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많은 곳에서 사용 가능하고 계속 새로운 기능을 개발 하고 있지만 상용화 되지 못하고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이유 중 하나는 스팸 폭탄 수준의 무분별한 푸시 때문 인데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우리 프로젝트에서는 </a:t>
            </a:r>
            <a:r>
              <a:rPr lang="ko-KR" altLang="en-US" dirty="0" err="1"/>
              <a:t>비컨의</a:t>
            </a:r>
            <a:r>
              <a:rPr lang="ko-KR" altLang="en-US" dirty="0"/>
              <a:t> 그런 부분을 빼기 때문에 문제가 되지 않는다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393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소프트웨어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05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4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03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4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8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31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4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4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4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7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2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9EE59-C297-4D40-9D3C-33AC48F7F41C}" type="datetimeFigureOut">
              <a:rPr lang="ko-KR" altLang="en-US" smtClean="0"/>
              <a:t>2017-06-01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0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55.png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jpe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438857" y="1116754"/>
            <a:ext cx="7314286" cy="4624492"/>
            <a:chOff x="2438857" y="1116754"/>
            <a:chExt cx="7314286" cy="4624492"/>
          </a:xfrm>
        </p:grpSpPr>
        <p:grpSp>
          <p:nvGrpSpPr>
            <p:cNvPr id="12" name="그룹 11"/>
            <p:cNvGrpSpPr/>
            <p:nvPr/>
          </p:nvGrpSpPr>
          <p:grpSpPr>
            <a:xfrm>
              <a:off x="2438857" y="1116754"/>
              <a:ext cx="7314286" cy="4624492"/>
              <a:chOff x="2438857" y="1285461"/>
              <a:chExt cx="7314286" cy="46244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t="6800"/>
              <a:stretch/>
            </p:blipFill>
            <p:spPr>
              <a:xfrm>
                <a:off x="2438857" y="1285461"/>
                <a:ext cx="7314286" cy="4624492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9650" y="2797850"/>
                <a:ext cx="2419350" cy="1019307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894897" y="3736701"/>
                <a:ext cx="221456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Restaurant advertising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439603" y="3971152"/>
              <a:ext cx="1511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using</a:t>
              </a:r>
              <a:endParaRPr lang="ko-KR" altLang="en-US" sz="1600" dirty="0"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700776" y="4714208"/>
            <a:ext cx="334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김혜경</a:t>
            </a:r>
            <a:r>
              <a:rPr lang="en-US" altLang="ko-KR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  </a:t>
            </a:r>
            <a:r>
              <a:rPr lang="ko-KR" altLang="en-US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송명근</a:t>
            </a:r>
            <a:r>
              <a:rPr lang="en-US" altLang="ko-KR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  </a:t>
            </a:r>
            <a:r>
              <a:rPr lang="ko-KR" altLang="en-US" sz="1600" u="sng" dirty="0" err="1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안창준</a:t>
            </a:r>
            <a:r>
              <a:rPr lang="en-US" altLang="ko-KR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  </a:t>
            </a:r>
            <a:r>
              <a:rPr lang="ko-KR" altLang="en-US" sz="1600" u="sng" dirty="0" err="1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허동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276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806892" y="341178"/>
            <a:ext cx="6524007" cy="6102730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37012" y="2438753"/>
            <a:ext cx="259798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SNS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733609" y="5391898"/>
            <a:ext cx="2377122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Blog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846955" y="5391898"/>
            <a:ext cx="2716500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입 소문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051029" y="2308151"/>
            <a:ext cx="2512426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</a:rPr>
              <a:t>Application</a:t>
            </a:r>
          </a:p>
        </p:txBody>
      </p:sp>
      <p:pic>
        <p:nvPicPr>
          <p:cNvPr id="3082" name="Picture 10" descr="offlineparentthumb_img_indimap1450077257.png (260×18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460" y="4265404"/>
            <a:ext cx="1518496" cy="105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141" y="1663301"/>
            <a:ext cx="404221" cy="404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536" y="1667886"/>
            <a:ext cx="401022" cy="401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reeform 6"/>
          <p:cNvSpPr>
            <a:spLocks/>
          </p:cNvSpPr>
          <p:nvPr/>
        </p:nvSpPr>
        <p:spPr bwMode="auto">
          <a:xfrm>
            <a:off x="2730185" y="1258905"/>
            <a:ext cx="1094640" cy="1184295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7" name="Freeform 6"/>
          <p:cNvSpPr>
            <a:spLocks/>
          </p:cNvSpPr>
          <p:nvPr/>
        </p:nvSpPr>
        <p:spPr bwMode="auto">
          <a:xfrm>
            <a:off x="8271553" y="1224057"/>
            <a:ext cx="1094640" cy="1184295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8346388" y="4265404"/>
            <a:ext cx="1094640" cy="1184295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>
            <a:off x="2672762" y="4277199"/>
            <a:ext cx="1094640" cy="1184295"/>
          </a:xfrm>
          <a:custGeom>
            <a:avLst/>
            <a:gdLst>
              <a:gd name="T0" fmla="*/ 2971 w 5715"/>
              <a:gd name="T1" fmla="*/ 6 h 6183"/>
              <a:gd name="T2" fmla="*/ 3198 w 5715"/>
              <a:gd name="T3" fmla="*/ 42 h 6183"/>
              <a:gd name="T4" fmla="*/ 3417 w 5715"/>
              <a:gd name="T5" fmla="*/ 117 h 6183"/>
              <a:gd name="T6" fmla="*/ 3625 w 5715"/>
              <a:gd name="T7" fmla="*/ 227 h 6183"/>
              <a:gd name="T8" fmla="*/ 5167 w 5715"/>
              <a:gd name="T9" fmla="*/ 1228 h 6183"/>
              <a:gd name="T10" fmla="*/ 5340 w 5715"/>
              <a:gd name="T11" fmla="*/ 1387 h 6183"/>
              <a:gd name="T12" fmla="*/ 5484 w 5715"/>
              <a:gd name="T13" fmla="*/ 1569 h 6183"/>
              <a:gd name="T14" fmla="*/ 5595 w 5715"/>
              <a:gd name="T15" fmla="*/ 1774 h 6183"/>
              <a:gd name="T16" fmla="*/ 5671 w 5715"/>
              <a:gd name="T17" fmla="*/ 1993 h 6183"/>
              <a:gd name="T18" fmla="*/ 5711 w 5715"/>
              <a:gd name="T19" fmla="*/ 2224 h 6183"/>
              <a:gd name="T20" fmla="*/ 5715 w 5715"/>
              <a:gd name="T21" fmla="*/ 3839 h 6183"/>
              <a:gd name="T22" fmla="*/ 5696 w 5715"/>
              <a:gd name="T23" fmla="*/ 4076 h 6183"/>
              <a:gd name="T24" fmla="*/ 5638 w 5715"/>
              <a:gd name="T25" fmla="*/ 4303 h 6183"/>
              <a:gd name="T26" fmla="*/ 5544 w 5715"/>
              <a:gd name="T27" fmla="*/ 4515 h 6183"/>
              <a:gd name="T28" fmla="*/ 5416 w 5715"/>
              <a:gd name="T29" fmla="*/ 4708 h 6183"/>
              <a:gd name="T30" fmla="*/ 5257 w 5715"/>
              <a:gd name="T31" fmla="*/ 4879 h 6183"/>
              <a:gd name="T32" fmla="*/ 5069 w 5715"/>
              <a:gd name="T33" fmla="*/ 5023 h 6183"/>
              <a:gd name="T34" fmla="*/ 3522 w 5715"/>
              <a:gd name="T35" fmla="*/ 6016 h 6183"/>
              <a:gd name="T36" fmla="*/ 3308 w 5715"/>
              <a:gd name="T37" fmla="*/ 6110 h 6183"/>
              <a:gd name="T38" fmla="*/ 3085 w 5715"/>
              <a:gd name="T39" fmla="*/ 6164 h 6183"/>
              <a:gd name="T40" fmla="*/ 2856 w 5715"/>
              <a:gd name="T41" fmla="*/ 6183 h 6183"/>
              <a:gd name="T42" fmla="*/ 2629 w 5715"/>
              <a:gd name="T43" fmla="*/ 6164 h 6183"/>
              <a:gd name="T44" fmla="*/ 2406 w 5715"/>
              <a:gd name="T45" fmla="*/ 6110 h 6183"/>
              <a:gd name="T46" fmla="*/ 2192 w 5715"/>
              <a:gd name="T47" fmla="*/ 6016 h 6183"/>
              <a:gd name="T48" fmla="*/ 645 w 5715"/>
              <a:gd name="T49" fmla="*/ 5023 h 6183"/>
              <a:gd name="T50" fmla="*/ 458 w 5715"/>
              <a:gd name="T51" fmla="*/ 4879 h 6183"/>
              <a:gd name="T52" fmla="*/ 298 w 5715"/>
              <a:gd name="T53" fmla="*/ 4708 h 6183"/>
              <a:gd name="T54" fmla="*/ 171 w 5715"/>
              <a:gd name="T55" fmla="*/ 4515 h 6183"/>
              <a:gd name="T56" fmla="*/ 77 w 5715"/>
              <a:gd name="T57" fmla="*/ 4303 h 6183"/>
              <a:gd name="T58" fmla="*/ 19 w 5715"/>
              <a:gd name="T59" fmla="*/ 4076 h 6183"/>
              <a:gd name="T60" fmla="*/ 0 w 5715"/>
              <a:gd name="T61" fmla="*/ 3839 h 6183"/>
              <a:gd name="T62" fmla="*/ 4 w 5715"/>
              <a:gd name="T63" fmla="*/ 2224 h 6183"/>
              <a:gd name="T64" fmla="*/ 43 w 5715"/>
              <a:gd name="T65" fmla="*/ 1993 h 6183"/>
              <a:gd name="T66" fmla="*/ 120 w 5715"/>
              <a:gd name="T67" fmla="*/ 1774 h 6183"/>
              <a:gd name="T68" fmla="*/ 231 w 5715"/>
              <a:gd name="T69" fmla="*/ 1569 h 6183"/>
              <a:gd name="T70" fmla="*/ 375 w 5715"/>
              <a:gd name="T71" fmla="*/ 1387 h 6183"/>
              <a:gd name="T72" fmla="*/ 548 w 5715"/>
              <a:gd name="T73" fmla="*/ 1228 h 6183"/>
              <a:gd name="T74" fmla="*/ 2089 w 5715"/>
              <a:gd name="T75" fmla="*/ 227 h 6183"/>
              <a:gd name="T76" fmla="*/ 2297 w 5715"/>
              <a:gd name="T77" fmla="*/ 117 h 6183"/>
              <a:gd name="T78" fmla="*/ 2517 w 5715"/>
              <a:gd name="T79" fmla="*/ 42 h 6183"/>
              <a:gd name="T80" fmla="*/ 2742 w 5715"/>
              <a:gd name="T81" fmla="*/ 6 h 6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715" h="6183">
                <a:moveTo>
                  <a:pt x="2856" y="0"/>
                </a:moveTo>
                <a:lnTo>
                  <a:pt x="2971" y="6"/>
                </a:lnTo>
                <a:lnTo>
                  <a:pt x="3085" y="19"/>
                </a:lnTo>
                <a:lnTo>
                  <a:pt x="3198" y="42"/>
                </a:lnTo>
                <a:lnTo>
                  <a:pt x="3308" y="74"/>
                </a:lnTo>
                <a:lnTo>
                  <a:pt x="3417" y="117"/>
                </a:lnTo>
                <a:lnTo>
                  <a:pt x="3522" y="167"/>
                </a:lnTo>
                <a:lnTo>
                  <a:pt x="3625" y="227"/>
                </a:lnTo>
                <a:lnTo>
                  <a:pt x="5069" y="1160"/>
                </a:lnTo>
                <a:lnTo>
                  <a:pt x="5167" y="1228"/>
                </a:lnTo>
                <a:lnTo>
                  <a:pt x="5257" y="1304"/>
                </a:lnTo>
                <a:lnTo>
                  <a:pt x="5340" y="1387"/>
                </a:lnTo>
                <a:lnTo>
                  <a:pt x="5416" y="1475"/>
                </a:lnTo>
                <a:lnTo>
                  <a:pt x="5484" y="1569"/>
                </a:lnTo>
                <a:lnTo>
                  <a:pt x="5544" y="1668"/>
                </a:lnTo>
                <a:lnTo>
                  <a:pt x="5595" y="1774"/>
                </a:lnTo>
                <a:lnTo>
                  <a:pt x="5638" y="1882"/>
                </a:lnTo>
                <a:lnTo>
                  <a:pt x="5671" y="1993"/>
                </a:lnTo>
                <a:lnTo>
                  <a:pt x="5696" y="2108"/>
                </a:lnTo>
                <a:lnTo>
                  <a:pt x="5711" y="2224"/>
                </a:lnTo>
                <a:lnTo>
                  <a:pt x="5715" y="2344"/>
                </a:lnTo>
                <a:lnTo>
                  <a:pt x="5715" y="3839"/>
                </a:lnTo>
                <a:lnTo>
                  <a:pt x="5711" y="3960"/>
                </a:lnTo>
                <a:lnTo>
                  <a:pt x="5696" y="4076"/>
                </a:lnTo>
                <a:lnTo>
                  <a:pt x="5671" y="4190"/>
                </a:lnTo>
                <a:lnTo>
                  <a:pt x="5638" y="4303"/>
                </a:lnTo>
                <a:lnTo>
                  <a:pt x="5595" y="4410"/>
                </a:lnTo>
                <a:lnTo>
                  <a:pt x="5544" y="4515"/>
                </a:lnTo>
                <a:lnTo>
                  <a:pt x="5484" y="4614"/>
                </a:lnTo>
                <a:lnTo>
                  <a:pt x="5416" y="4708"/>
                </a:lnTo>
                <a:lnTo>
                  <a:pt x="5340" y="4796"/>
                </a:lnTo>
                <a:lnTo>
                  <a:pt x="5257" y="4879"/>
                </a:lnTo>
                <a:lnTo>
                  <a:pt x="5167" y="4956"/>
                </a:lnTo>
                <a:lnTo>
                  <a:pt x="5069" y="5023"/>
                </a:lnTo>
                <a:lnTo>
                  <a:pt x="3625" y="5958"/>
                </a:lnTo>
                <a:lnTo>
                  <a:pt x="3522" y="6016"/>
                </a:lnTo>
                <a:lnTo>
                  <a:pt x="3417" y="6069"/>
                </a:lnTo>
                <a:lnTo>
                  <a:pt x="3308" y="6110"/>
                </a:lnTo>
                <a:lnTo>
                  <a:pt x="3198" y="6142"/>
                </a:lnTo>
                <a:lnTo>
                  <a:pt x="3085" y="6164"/>
                </a:lnTo>
                <a:lnTo>
                  <a:pt x="2971" y="6179"/>
                </a:lnTo>
                <a:lnTo>
                  <a:pt x="2856" y="6183"/>
                </a:lnTo>
                <a:lnTo>
                  <a:pt x="2742" y="6179"/>
                </a:lnTo>
                <a:lnTo>
                  <a:pt x="2629" y="6164"/>
                </a:lnTo>
                <a:lnTo>
                  <a:pt x="2517" y="6142"/>
                </a:lnTo>
                <a:lnTo>
                  <a:pt x="2406" y="6110"/>
                </a:lnTo>
                <a:lnTo>
                  <a:pt x="2297" y="6069"/>
                </a:lnTo>
                <a:lnTo>
                  <a:pt x="2192" y="6016"/>
                </a:lnTo>
                <a:lnTo>
                  <a:pt x="2089" y="5958"/>
                </a:lnTo>
                <a:lnTo>
                  <a:pt x="645" y="5023"/>
                </a:lnTo>
                <a:lnTo>
                  <a:pt x="548" y="4956"/>
                </a:lnTo>
                <a:lnTo>
                  <a:pt x="458" y="4879"/>
                </a:lnTo>
                <a:lnTo>
                  <a:pt x="375" y="4796"/>
                </a:lnTo>
                <a:lnTo>
                  <a:pt x="298" y="4708"/>
                </a:lnTo>
                <a:lnTo>
                  <a:pt x="231" y="4614"/>
                </a:lnTo>
                <a:lnTo>
                  <a:pt x="171" y="4515"/>
                </a:lnTo>
                <a:lnTo>
                  <a:pt x="120" y="4410"/>
                </a:lnTo>
                <a:lnTo>
                  <a:pt x="77" y="4303"/>
                </a:lnTo>
                <a:lnTo>
                  <a:pt x="43" y="4190"/>
                </a:lnTo>
                <a:lnTo>
                  <a:pt x="19" y="4076"/>
                </a:lnTo>
                <a:lnTo>
                  <a:pt x="4" y="3960"/>
                </a:lnTo>
                <a:lnTo>
                  <a:pt x="0" y="3839"/>
                </a:lnTo>
                <a:lnTo>
                  <a:pt x="0" y="2344"/>
                </a:lnTo>
                <a:lnTo>
                  <a:pt x="4" y="2224"/>
                </a:lnTo>
                <a:lnTo>
                  <a:pt x="19" y="2108"/>
                </a:lnTo>
                <a:lnTo>
                  <a:pt x="43" y="1993"/>
                </a:lnTo>
                <a:lnTo>
                  <a:pt x="77" y="1882"/>
                </a:lnTo>
                <a:lnTo>
                  <a:pt x="120" y="1774"/>
                </a:lnTo>
                <a:lnTo>
                  <a:pt x="171" y="1668"/>
                </a:lnTo>
                <a:lnTo>
                  <a:pt x="231" y="1569"/>
                </a:lnTo>
                <a:lnTo>
                  <a:pt x="298" y="1475"/>
                </a:lnTo>
                <a:lnTo>
                  <a:pt x="375" y="1387"/>
                </a:lnTo>
                <a:lnTo>
                  <a:pt x="458" y="1304"/>
                </a:lnTo>
                <a:lnTo>
                  <a:pt x="548" y="1228"/>
                </a:lnTo>
                <a:lnTo>
                  <a:pt x="645" y="1160"/>
                </a:lnTo>
                <a:lnTo>
                  <a:pt x="2089" y="227"/>
                </a:lnTo>
                <a:lnTo>
                  <a:pt x="2192" y="167"/>
                </a:lnTo>
                <a:lnTo>
                  <a:pt x="2297" y="117"/>
                </a:lnTo>
                <a:lnTo>
                  <a:pt x="2406" y="74"/>
                </a:lnTo>
                <a:lnTo>
                  <a:pt x="2517" y="42"/>
                </a:lnTo>
                <a:lnTo>
                  <a:pt x="2629" y="19"/>
                </a:lnTo>
                <a:lnTo>
                  <a:pt x="2742" y="6"/>
                </a:lnTo>
                <a:lnTo>
                  <a:pt x="2856" y="0"/>
                </a:lnTo>
                <a:close/>
              </a:path>
            </a:pathLst>
          </a:custGeom>
          <a:noFill/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00" y="177234"/>
            <a:ext cx="265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과제 배경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0" y="762642"/>
            <a:ext cx="2325539" cy="275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taurant icon png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455" y="2160983"/>
            <a:ext cx="3044543" cy="246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isper icon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016" y="4375485"/>
            <a:ext cx="964131" cy="9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ns icon에 대한 이미지 검색결과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32"/>
          <a:stretch/>
        </p:blipFill>
        <p:spPr bwMode="auto">
          <a:xfrm>
            <a:off x="8324717" y="1379477"/>
            <a:ext cx="979283" cy="88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47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90" y="1330278"/>
            <a:ext cx="9951041" cy="44033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14052" y="2796209"/>
            <a:ext cx="503583" cy="35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16" y="2796209"/>
            <a:ext cx="289129" cy="2891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84035" y="2796209"/>
            <a:ext cx="662608" cy="49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69" y="2796209"/>
            <a:ext cx="543339" cy="5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69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wntown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7" r="1"/>
          <a:stretch/>
        </p:blipFill>
        <p:spPr bwMode="auto">
          <a:xfrm>
            <a:off x="4558352" y="0"/>
            <a:ext cx="76336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574" l="9906" r="89780">
                        <a14:foregroundMark x1="42453" y1="37447" x2="39780" y2="82553"/>
                        <a14:foregroundMark x1="40881" y1="86170" x2="39465" y2="96596"/>
                        <a14:foregroundMark x1="38208" y1="88511" x2="36321" y2="77021"/>
                        <a14:foregroundMark x1="21384" y1="48723" x2="17453" y2="47660"/>
                        <a14:backgroundMark x1="48113" y1="26383" x2="34748" y2="21489"/>
                        <a14:backgroundMark x1="26572" y1="39149" x2="21069" y2="31489"/>
                        <a14:backgroundMark x1="29088" y1="48298" x2="29874" y2="53617"/>
                        <a14:backgroundMark x1="33333" y1="49574" x2="28459" y2="41915"/>
                        <a14:backgroundMark x1="24214" y1="89574" x2="25943" y2="72128"/>
                        <a14:backgroundMark x1="28616" y1="71277" x2="26258" y2="67872"/>
                        <a14:backgroundMark x1="49371" y1="92766" x2="47799" y2="75745"/>
                        <a14:backgroundMark x1="21698" y1="58511" x2="17925" y2="56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07533" y="2495203"/>
            <a:ext cx="5903701" cy="43627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9" b="90000" l="4245" r="94654">
                        <a14:foregroundMark x1="7075" y1="84468" x2="7075" y2="84468"/>
                        <a14:foregroundMark x1="5503" y1="80638" x2="5503" y2="80638"/>
                        <a14:foregroundMark x1="7547" y1="80638" x2="7547" y2="80638"/>
                        <a14:foregroundMark x1="9119" y1="83191" x2="9119" y2="83191"/>
                        <a14:foregroundMark x1="7390" y1="81915" x2="7390" y2="81915"/>
                        <a14:foregroundMark x1="5818" y1="81702" x2="5818" y2="81702"/>
                        <a14:foregroundMark x1="14623" y1="74255" x2="19497" y2="62766"/>
                        <a14:foregroundMark x1="30031" y1="20213" x2="47956" y2="10000"/>
                        <a14:backgroundMark x1="19497" y1="51915" x2="19969" y2="41277"/>
                        <a14:backgroundMark x1="24843" y1="40213" x2="8805" y2="34894"/>
                        <a14:backgroundMark x1="23270" y1="53404" x2="11950" y2="42128"/>
                        <a14:backgroundMark x1="23742" y1="71064" x2="34591" y2="23191"/>
                        <a14:backgroundMark x1="51258" y1="40000" x2="43868" y2="24255"/>
                        <a14:backgroundMark x1="7075" y1="81702" x2="8019" y2="78936"/>
                        <a14:backgroundMark x1="5346" y1="79574" x2="6604" y2="82553"/>
                        <a14:backgroundMark x1="7704" y1="82766" x2="8491" y2="80638"/>
                      </a14:backgroundRemoval>
                    </a14:imgEffect>
                  </a14:imgLayer>
                </a14:imgProps>
              </a:ext>
            </a:extLst>
          </a:blip>
          <a:srcRect t="79344" r="86540" b="8518"/>
          <a:stretch/>
        </p:blipFill>
        <p:spPr>
          <a:xfrm flipH="1">
            <a:off x="8229599" y="4676601"/>
            <a:ext cx="815302" cy="5433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9" b="90000" l="4245" r="94654">
                        <a14:foregroundMark x1="7075" y1="84468" x2="7075" y2="84468"/>
                        <a14:foregroundMark x1="5503" y1="80638" x2="5503" y2="80638"/>
                        <a14:foregroundMark x1="7547" y1="80638" x2="7547" y2="80638"/>
                        <a14:foregroundMark x1="9119" y1="83191" x2="9119" y2="83191"/>
                        <a14:foregroundMark x1="7390" y1="81915" x2="7390" y2="81915"/>
                        <a14:foregroundMark x1="5818" y1="81702" x2="5818" y2="81702"/>
                        <a14:foregroundMark x1="14623" y1="74255" x2="19497" y2="62766"/>
                        <a14:foregroundMark x1="30031" y1="20213" x2="47956" y2="10000"/>
                        <a14:backgroundMark x1="19497" y1="51915" x2="19969" y2="41277"/>
                        <a14:backgroundMark x1="24843" y1="40213" x2="8805" y2="34894"/>
                        <a14:backgroundMark x1="23270" y1="53404" x2="11950" y2="42128"/>
                        <a14:backgroundMark x1="23742" y1="71064" x2="34591" y2="23191"/>
                        <a14:backgroundMark x1="51258" y1="40000" x2="43868" y2="24255"/>
                        <a14:backgroundMark x1="7075" y1="81702" x2="8019" y2="78936"/>
                        <a14:backgroundMark x1="5346" y1="79574" x2="6604" y2="82553"/>
                        <a14:backgroundMark x1="7704" y1="82766" x2="8491" y2="80638"/>
                      </a14:backgroundRemoval>
                    </a14:imgEffect>
                  </a14:imgLayer>
                </a14:imgProps>
              </a:ext>
            </a:extLst>
          </a:blip>
          <a:srcRect l="10616" t="51514" r="72538"/>
          <a:stretch/>
        </p:blipFill>
        <p:spPr>
          <a:xfrm rot="17653917" flipH="1">
            <a:off x="7335742" y="4502084"/>
            <a:ext cx="1020418" cy="21703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9" b="90000" l="4245" r="94654">
                        <a14:foregroundMark x1="7075" y1="84468" x2="7075" y2="84468"/>
                        <a14:foregroundMark x1="5503" y1="80638" x2="5503" y2="80638"/>
                        <a14:foregroundMark x1="7547" y1="80638" x2="7547" y2="80638"/>
                        <a14:foregroundMark x1="9119" y1="83191" x2="9119" y2="83191"/>
                        <a14:foregroundMark x1="7390" y1="81915" x2="7390" y2="81915"/>
                        <a14:foregroundMark x1="5818" y1="81702" x2="5818" y2="81702"/>
                        <a14:foregroundMark x1="14623" y1="74255" x2="19497" y2="62766"/>
                        <a14:foregroundMark x1="30031" y1="20213" x2="47956" y2="10000"/>
                        <a14:backgroundMark x1="19497" y1="51915" x2="19969" y2="41277"/>
                        <a14:backgroundMark x1="24843" y1="40213" x2="8805" y2="34894"/>
                        <a14:backgroundMark x1="23270" y1="53404" x2="11950" y2="42128"/>
                        <a14:backgroundMark x1="23742" y1="71064" x2="34591" y2="23191"/>
                        <a14:backgroundMark x1="51258" y1="40000" x2="43868" y2="24255"/>
                        <a14:backgroundMark x1="7075" y1="81702" x2="8019" y2="78936"/>
                        <a14:backgroundMark x1="5346" y1="79574" x2="6604" y2="82553"/>
                        <a14:backgroundMark x1="7704" y1="82766" x2="8491" y2="80638"/>
                      </a14:backgroundRemoval>
                    </a14:imgEffect>
                  </a14:imgLayer>
                </a14:imgProps>
              </a:ext>
            </a:extLst>
          </a:blip>
          <a:srcRect l="23306" r="38845" b="52630"/>
          <a:stretch/>
        </p:blipFill>
        <p:spPr>
          <a:xfrm flipH="1">
            <a:off x="3765748" y="2382077"/>
            <a:ext cx="2633504" cy="2435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9" b="90000" l="4245" r="94654">
                        <a14:foregroundMark x1="7075" y1="84468" x2="7075" y2="84468"/>
                        <a14:foregroundMark x1="5503" y1="80638" x2="5503" y2="80638"/>
                        <a14:foregroundMark x1="7547" y1="80638" x2="7547" y2="80638"/>
                        <a14:foregroundMark x1="9119" y1="83191" x2="9119" y2="83191"/>
                        <a14:foregroundMark x1="7390" y1="81915" x2="7390" y2="81915"/>
                        <a14:foregroundMark x1="5818" y1="81702" x2="5818" y2="81702"/>
                        <a14:foregroundMark x1="14623" y1="74255" x2="19497" y2="62766"/>
                        <a14:foregroundMark x1="30031" y1="20213" x2="47956" y2="10000"/>
                        <a14:backgroundMark x1="19497" y1="51915" x2="19969" y2="41277"/>
                        <a14:backgroundMark x1="24843" y1="40213" x2="8805" y2="34894"/>
                        <a14:backgroundMark x1="23270" y1="53404" x2="11950" y2="42128"/>
                        <a14:backgroundMark x1="23742" y1="71064" x2="34591" y2="23191"/>
                        <a14:backgroundMark x1="51258" y1="40000" x2="43868" y2="24255"/>
                        <a14:backgroundMark x1="7075" y1="81702" x2="8019" y2="78936"/>
                        <a14:backgroundMark x1="5346" y1="79574" x2="6604" y2="82553"/>
                        <a14:backgroundMark x1="7704" y1="82766" x2="8491" y2="80638"/>
                      </a14:backgroundRemoval>
                    </a14:imgEffect>
                  </a14:imgLayer>
                </a14:imgProps>
              </a:ext>
            </a:extLst>
          </a:blip>
          <a:srcRect l="60654"/>
          <a:stretch/>
        </p:blipFill>
        <p:spPr>
          <a:xfrm flipH="1">
            <a:off x="981551" y="1411264"/>
            <a:ext cx="2223393" cy="41759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10748" y="2181566"/>
            <a:ext cx="1478225" cy="2609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"/>
          <a:stretch/>
        </p:blipFill>
        <p:spPr>
          <a:xfrm>
            <a:off x="1400774" y="2181566"/>
            <a:ext cx="1494826" cy="260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3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ev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843213"/>
            <a:ext cx="2857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wever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03"/>
          <a:stretch/>
        </p:blipFill>
        <p:spPr bwMode="auto">
          <a:xfrm>
            <a:off x="4667250" y="2909888"/>
            <a:ext cx="2857500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38285" y="2979704"/>
            <a:ext cx="3019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Video</a:t>
            </a:r>
            <a:r>
              <a:rPr lang="en-US" altLang="ko-KR" sz="3200" b="1" dirty="0">
                <a:solidFill>
                  <a:schemeClr val="bg1"/>
                </a:solidFill>
              </a:rPr>
              <a:t> </a:t>
            </a:r>
            <a:r>
              <a:rPr lang="en-US" altLang="ko-KR" sz="5400" b="1" dirty="0">
                <a:solidFill>
                  <a:schemeClr val="bg1"/>
                </a:solidFill>
              </a:rPr>
              <a:t>…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0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7팀 시연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81050"/>
            <a:ext cx="1216152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2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>
            <a:off x="643466" y="1599228"/>
            <a:ext cx="10905067" cy="4026802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618" y="1608448"/>
            <a:ext cx="2852590" cy="39478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011" y="1627702"/>
            <a:ext cx="2932522" cy="3928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5" y="1616161"/>
            <a:ext cx="2997574" cy="4026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039" y="1608448"/>
            <a:ext cx="2969615" cy="3996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1" y="4030136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한국 인터넷 정보 학회  춘계 학술 대회 논문 제출</a:t>
            </a:r>
            <a:r>
              <a:rPr lang="en-US" altLang="ko-KR" sz="36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</a:t>
            </a:r>
            <a:r>
              <a:rPr lang="ko-KR" altLang="en-US" sz="36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발표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10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9015"/>
          <a:stretch/>
        </p:blipFill>
        <p:spPr>
          <a:xfrm>
            <a:off x="1182111" y="1240974"/>
            <a:ext cx="3024173" cy="45047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928"/>
          <a:stretch/>
        </p:blipFill>
        <p:spPr>
          <a:xfrm>
            <a:off x="4206284" y="1025286"/>
            <a:ext cx="3333333" cy="44272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211" y="1345834"/>
            <a:ext cx="3361905" cy="4514286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0" y="4010181"/>
            <a:ext cx="12241708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특허 등록</a:t>
            </a:r>
            <a:endParaRPr 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5" y="675564"/>
            <a:ext cx="10905067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8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448"/>
          <a:stretch/>
        </p:blipFill>
        <p:spPr>
          <a:xfrm>
            <a:off x="4008161" y="3420239"/>
            <a:ext cx="2590476" cy="37544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7541" r="15734"/>
          <a:stretch/>
        </p:blipFill>
        <p:spPr>
          <a:xfrm>
            <a:off x="18504" y="0"/>
            <a:ext cx="2214975" cy="34606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9522"/>
          <a:stretch/>
        </p:blipFill>
        <p:spPr>
          <a:xfrm>
            <a:off x="4336202" y="-26459"/>
            <a:ext cx="2404109" cy="37619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4956"/>
          <a:stretch/>
        </p:blipFill>
        <p:spPr>
          <a:xfrm>
            <a:off x="8136527" y="-23339"/>
            <a:ext cx="2489253" cy="374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r="14272" b="7914"/>
          <a:stretch/>
        </p:blipFill>
        <p:spPr>
          <a:xfrm>
            <a:off x="1954051" y="3420239"/>
            <a:ext cx="2253419" cy="34642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/>
          <a:srcRect l="8232"/>
          <a:stretch/>
        </p:blipFill>
        <p:spPr>
          <a:xfrm>
            <a:off x="6277826" y="3367180"/>
            <a:ext cx="2377243" cy="37619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9"/>
          <a:srcRect l="6422" r="14890" b="3674"/>
          <a:stretch/>
        </p:blipFill>
        <p:spPr>
          <a:xfrm>
            <a:off x="129881" y="3200546"/>
            <a:ext cx="2068364" cy="36145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0"/>
          <a:srcRect l="5942" r="13312"/>
          <a:stretch/>
        </p:blipFill>
        <p:spPr>
          <a:xfrm>
            <a:off x="2198245" y="-237502"/>
            <a:ext cx="2130111" cy="37428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1"/>
          <a:srcRect l="4820" r="15083"/>
          <a:stretch/>
        </p:blipFill>
        <p:spPr>
          <a:xfrm>
            <a:off x="6157556" y="-286547"/>
            <a:ext cx="2120645" cy="374285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2"/>
          <a:srcRect l="8054"/>
          <a:stretch/>
        </p:blipFill>
        <p:spPr>
          <a:xfrm>
            <a:off x="8278201" y="3166785"/>
            <a:ext cx="2425617" cy="375238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3"/>
          <a:srcRect l="6854" r="14419"/>
          <a:stretch/>
        </p:blipFill>
        <p:spPr>
          <a:xfrm>
            <a:off x="10171506" y="3386228"/>
            <a:ext cx="2069400" cy="3742857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0" y="3048844"/>
            <a:ext cx="12241708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회의록</a:t>
            </a:r>
            <a:endParaRPr 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0" y="0"/>
            <a:ext cx="12241708" cy="6858000"/>
          </a:xfrm>
          <a:prstGeom prst="rect">
            <a:avLst/>
          </a:prstGeom>
          <a:noFill/>
          <a:ln w="3810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751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ev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843213"/>
            <a:ext cx="2857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wever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03"/>
          <a:stretch/>
        </p:blipFill>
        <p:spPr bwMode="auto">
          <a:xfrm>
            <a:off x="4667250" y="2909888"/>
            <a:ext cx="2857500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19624" y="3020482"/>
            <a:ext cx="301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Conclusion </a:t>
            </a:r>
            <a:r>
              <a:rPr lang="en-US" altLang="ko-KR" sz="4400" b="1" dirty="0">
                <a:solidFill>
                  <a:schemeClr val="bg1"/>
                </a:solidFill>
              </a:rPr>
              <a:t>…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31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/>
          <p:cNvSpPr/>
          <p:nvPr/>
        </p:nvSpPr>
        <p:spPr>
          <a:xfrm>
            <a:off x="4786516" y="3166676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/>
          <p:cNvSpPr/>
          <p:nvPr/>
        </p:nvSpPr>
        <p:spPr>
          <a:xfrm>
            <a:off x="4786514" y="4890601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86514" y="3277484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비컨 스캔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6514" y="4956999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멀티 데이터 처리</a:t>
            </a:r>
          </a:p>
        </p:txBody>
      </p:sp>
      <p:sp>
        <p:nvSpPr>
          <p:cNvPr id="4" name="타원 3"/>
          <p:cNvSpPr/>
          <p:nvPr/>
        </p:nvSpPr>
        <p:spPr>
          <a:xfrm>
            <a:off x="3704341" y="2795217"/>
            <a:ext cx="1315902" cy="1190171"/>
          </a:xfrm>
          <a:prstGeom prst="ellips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beacon ic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93" y="2953188"/>
            <a:ext cx="916803" cy="91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56724" y="2853549"/>
            <a:ext cx="178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APP-BEACON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3704341" y="4561014"/>
            <a:ext cx="1315902" cy="1190171"/>
          </a:xfrm>
          <a:prstGeom prst="ellips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46" y="4753403"/>
            <a:ext cx="792696" cy="7926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36396" y="4595556"/>
            <a:ext cx="165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APP-SERVER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사각형: 둥근 모서리 27"/>
          <p:cNvSpPr/>
          <p:nvPr/>
        </p:nvSpPr>
        <p:spPr>
          <a:xfrm>
            <a:off x="4786516" y="1459211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86514" y="1570019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UI</a:t>
            </a:r>
            <a:endParaRPr lang="ko-KR" altLang="en-US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704341" y="1106816"/>
            <a:ext cx="1315902" cy="1190171"/>
          </a:xfrm>
          <a:prstGeom prst="ellips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19" y="1331289"/>
            <a:ext cx="700543" cy="70054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56724" y="1146084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endParaRPr lang="ko-KR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-50799"/>
            <a:ext cx="2249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Conclusion</a:t>
            </a:r>
            <a:endParaRPr lang="ko-KR" altLang="en-US" sz="4000" b="1" dirty="0">
              <a:solidFill>
                <a:schemeClr val="accent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>
            <a:off x="0" y="546705"/>
            <a:ext cx="22497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53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1077382" y="5912926"/>
            <a:ext cx="1114618" cy="9450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6828" y="435589"/>
            <a:ext cx="6583680" cy="3881321"/>
            <a:chOff x="956605" y="703386"/>
            <a:chExt cx="6583680" cy="3881321"/>
          </a:xfrm>
        </p:grpSpPr>
        <p:sp>
          <p:nvSpPr>
            <p:cNvPr id="10" name="TextBox 9"/>
            <p:cNvSpPr txBox="1"/>
            <p:nvPr/>
          </p:nvSpPr>
          <p:spPr>
            <a:xfrm>
              <a:off x="956605" y="703386"/>
              <a:ext cx="658368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b="1" dirty="0">
                  <a:solidFill>
                    <a:srgbClr val="FF6D6D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TABLE</a:t>
              </a:r>
              <a:endParaRPr lang="ko-KR" altLang="en-US" sz="10000" b="1" dirty="0">
                <a:solidFill>
                  <a:srgbClr val="FF6D6D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6605" y="1414608"/>
              <a:ext cx="658368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b="1" dirty="0">
                  <a:solidFill>
                    <a:srgbClr val="FF6D6D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OF</a:t>
              </a:r>
              <a:endParaRPr lang="ko-KR" altLang="en-US" sz="10000" b="1" dirty="0">
                <a:solidFill>
                  <a:srgbClr val="FF6D6D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  <a:p>
              <a:endParaRPr lang="ko-KR" altLang="en-US" sz="100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6605" y="2135990"/>
              <a:ext cx="658368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b="1" dirty="0">
                  <a:solidFill>
                    <a:srgbClr val="FF6D6D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CONTENTS</a:t>
              </a:r>
              <a:endParaRPr lang="ko-KR" altLang="en-US" sz="10000" b="1" dirty="0">
                <a:solidFill>
                  <a:srgbClr val="FF6D6D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4344024" y="3328491"/>
            <a:ext cx="5932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5698347" y="2721883"/>
            <a:ext cx="6646" cy="3001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62448" y="3412386"/>
            <a:ext cx="15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팀원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66499" y="3762639"/>
            <a:ext cx="15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프로젝트 소개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62448" y="4082336"/>
            <a:ext cx="173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시 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98347" y="3412386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05988" y="3767830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1937" y="4107011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8397" y="4438537"/>
            <a:ext cx="15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프로젝트 과정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62448" y="4839589"/>
            <a:ext cx="15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프로젝트 정리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94296" y="4438537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01937" y="4871284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58397" y="5220595"/>
            <a:ext cx="15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교류 대학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97886" y="5252290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41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25" grpId="0"/>
      <p:bldP spid="26" grpId="0"/>
      <p:bldP spid="18" grpId="0"/>
      <p:bldP spid="22" grpId="0"/>
      <p:bldP spid="23" grpId="0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6796193" y="5493007"/>
            <a:ext cx="357699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796193" y="3664169"/>
            <a:ext cx="357699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864774" y="1840048"/>
            <a:ext cx="357699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3599" y="2895331"/>
            <a:ext cx="3640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i="1" dirty="0">
                <a:solidFill>
                  <a:schemeClr val="accent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기대효과</a:t>
            </a:r>
            <a:r>
              <a:rPr lang="ko-KR" altLang="en-US" sz="4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sz="28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고객</a:t>
            </a:r>
            <a:endParaRPr lang="ko-KR" altLang="en-US" sz="28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2050" name="Picture 2" descr="number ic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54" y="10303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54" y="2849797"/>
            <a:ext cx="1219200" cy="1219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33355" y="1439938"/>
            <a:ext cx="32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근처 식당 현황을 한 눈에 파악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87635" y="3232283"/>
            <a:ext cx="387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검색이나 조회 없이 신속한 정복 획득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64774" y="5092897"/>
            <a:ext cx="32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특별 할인 수혜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63" y="4632831"/>
            <a:ext cx="1175091" cy="11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63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6796193" y="5493007"/>
            <a:ext cx="357699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796193" y="3664169"/>
            <a:ext cx="357699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864774" y="1840048"/>
            <a:ext cx="357699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number ic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54" y="10303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54" y="2849797"/>
            <a:ext cx="1219200" cy="1219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33355" y="1439938"/>
            <a:ext cx="32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광고 비용 절감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87635" y="3232283"/>
            <a:ext cx="3879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식당 메뉴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,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이벤트 실시간 업데이트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64774" y="5092897"/>
            <a:ext cx="3216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실시간 고객 방문 데이터 확인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63" y="4632831"/>
            <a:ext cx="1175091" cy="11750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3598" y="2895331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i="1" dirty="0">
                <a:solidFill>
                  <a:schemeClr val="accent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기대효과</a:t>
            </a:r>
            <a:r>
              <a:rPr lang="ko-KR" altLang="en-US" sz="4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sz="28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ko-KR" altLang="en-US" sz="2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관리자</a:t>
            </a:r>
            <a:endParaRPr lang="ko-KR" altLang="en-US" sz="28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12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>
            <a:cxnSpLocks/>
          </p:cNvCxnSpPr>
          <p:nvPr/>
        </p:nvCxnSpPr>
        <p:spPr>
          <a:xfrm>
            <a:off x="6796193" y="5493007"/>
            <a:ext cx="443786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</p:cNvCxnSpPr>
          <p:nvPr/>
        </p:nvCxnSpPr>
        <p:spPr>
          <a:xfrm>
            <a:off x="6796193" y="3664169"/>
            <a:ext cx="432175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6864774" y="1840048"/>
            <a:ext cx="425316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number icon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54" y="10303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54" y="2849797"/>
            <a:ext cx="1219200" cy="1219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87635" y="1481026"/>
            <a:ext cx="4460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비콘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광고라는 새로운 광고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매체로써의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기능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64774" y="3264059"/>
            <a:ext cx="4810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실제 방문 고객 데이터를 통해 요구 분석 기능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64773" y="5092897"/>
            <a:ext cx="518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다른 포맷의 매장 광고 시스템으로 활용 가능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63" y="4632831"/>
            <a:ext cx="1175091" cy="11750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3598" y="2895331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i="1" dirty="0">
                <a:solidFill>
                  <a:schemeClr val="accent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활용방안</a:t>
            </a:r>
            <a:r>
              <a:rPr lang="ko-KR" altLang="en-US" sz="44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endParaRPr lang="ko-KR" altLang="en-US" sz="28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85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ev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843213"/>
            <a:ext cx="2857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wever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03"/>
          <a:stretch/>
        </p:blipFill>
        <p:spPr bwMode="auto">
          <a:xfrm>
            <a:off x="4667250" y="2909888"/>
            <a:ext cx="2857500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19624" y="3054348"/>
            <a:ext cx="3019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solidFill>
                  <a:schemeClr val="bg1"/>
                </a:solidFill>
              </a:rPr>
              <a:t>Kyungwoon</a:t>
            </a:r>
            <a:r>
              <a:rPr lang="en-US" altLang="ko-KR" sz="3200" b="1" dirty="0">
                <a:solidFill>
                  <a:schemeClr val="bg1"/>
                </a:solidFill>
              </a:rPr>
              <a:t> …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931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762250" y="1706352"/>
            <a:ext cx="6667500" cy="3445296"/>
            <a:chOff x="2576720" y="1732654"/>
            <a:chExt cx="6667500" cy="3445296"/>
          </a:xfrm>
        </p:grpSpPr>
        <p:sp>
          <p:nvSpPr>
            <p:cNvPr id="4" name="제목 2"/>
            <p:cNvSpPr txBox="1">
              <a:spLocks/>
            </p:cNvSpPr>
            <p:nvPr/>
          </p:nvSpPr>
          <p:spPr bwMode="auto">
            <a:xfrm>
              <a:off x="2742118" y="4777479"/>
              <a:ext cx="20193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ea typeface="+mj-ea"/>
                  <a:cs typeface="Arial" panose="020B0604020202020204" pitchFamily="34" charset="0"/>
                </a:rPr>
                <a:t>Android</a:t>
              </a:r>
            </a:p>
          </p:txBody>
        </p:sp>
        <p:sp>
          <p:nvSpPr>
            <p:cNvPr id="5" name="타원 4"/>
            <p:cNvSpPr/>
            <p:nvPr/>
          </p:nvSpPr>
          <p:spPr bwMode="auto">
            <a:xfrm>
              <a:off x="2911981" y="2945504"/>
              <a:ext cx="1679575" cy="1679575"/>
            </a:xfrm>
            <a:prstGeom prst="ellipse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6" name="TextBox 19"/>
            <p:cNvSpPr txBox="1">
              <a:spLocks noChangeArrowheads="1"/>
            </p:cNvSpPr>
            <p:nvPr/>
          </p:nvSpPr>
          <p:spPr bwMode="auto">
            <a:xfrm>
              <a:off x="2576720" y="1732654"/>
              <a:ext cx="6667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2800" b="1" spc="-150" dirty="0">
                  <a:solidFill>
                    <a:srgbClr val="00B050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실시간</a:t>
              </a:r>
              <a:r>
                <a:rPr kumimoji="0"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도서관 좌석 현황을 알려주는 </a:t>
              </a:r>
              <a:r>
                <a:rPr kumimoji="0" lang="ko-KR" altLang="en-US" sz="28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어플</a:t>
              </a:r>
              <a:endParaRPr kumimoji="0"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98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473" y="3199094"/>
              <a:ext cx="1166589" cy="1172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제목 2"/>
            <p:cNvSpPr txBox="1">
              <a:spLocks/>
            </p:cNvSpPr>
            <p:nvPr/>
          </p:nvSpPr>
          <p:spPr bwMode="auto">
            <a:xfrm>
              <a:off x="7203538" y="4777840"/>
              <a:ext cx="20193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ea typeface="+mj-ea"/>
                  <a:cs typeface="Arial" panose="020B0604020202020204" pitchFamily="34" charset="0"/>
                </a:rPr>
                <a:t>Server</a:t>
              </a:r>
            </a:p>
          </p:txBody>
        </p:sp>
        <p:sp>
          <p:nvSpPr>
            <p:cNvPr id="9" name="타원 8"/>
            <p:cNvSpPr/>
            <p:nvPr/>
          </p:nvSpPr>
          <p:spPr bwMode="auto">
            <a:xfrm>
              <a:off x="7373401" y="2922311"/>
              <a:ext cx="1679575" cy="1679575"/>
            </a:xfrm>
            <a:prstGeom prst="ellipse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855" y="3298053"/>
              <a:ext cx="1362667" cy="943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직선 화살표 연결선 10"/>
            <p:cNvCxnSpPr/>
            <p:nvPr/>
          </p:nvCxnSpPr>
          <p:spPr>
            <a:xfrm>
              <a:off x="5049450" y="3768742"/>
              <a:ext cx="1869132" cy="1207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0" y="0"/>
            <a:ext cx="240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Kyungwoon</a:t>
            </a:r>
            <a:endParaRPr lang="ko-KR" altLang="en-US" sz="4000" b="1" dirty="0">
              <a:solidFill>
                <a:srgbClr val="FF505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0" y="656189"/>
            <a:ext cx="2404473" cy="0"/>
          </a:xfrm>
          <a:prstGeom prst="line">
            <a:avLst/>
          </a:prstGeom>
          <a:ln w="57150">
            <a:solidFill>
              <a:srgbClr val="FF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510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 descr="스크린샷이(가) 표시된 사진&#10;&#10;높은 신뢰도로 생성된 설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3369250"/>
            <a:ext cx="4969930" cy="2845284"/>
          </a:xfrm>
          <a:prstGeom prst="rect">
            <a:avLst/>
          </a:prstGeom>
        </p:spPr>
      </p:pic>
      <p:pic>
        <p:nvPicPr>
          <p:cNvPr id="6" name="그림 5" descr="스크린샷이(가) 표시된 사진&#10;&#10;매우 높은 신뢰도로 생성된 설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643468"/>
            <a:ext cx="2442358" cy="2751845"/>
          </a:xfrm>
          <a:prstGeom prst="rect">
            <a:avLst/>
          </a:prstGeom>
        </p:spPr>
      </p:pic>
      <p:pic>
        <p:nvPicPr>
          <p:cNvPr id="8" name="그림 7" descr="스크린샷이(가) 표시된 사진&#10;&#10;매우 높은 신뢰도로 생성된 설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24" y="643468"/>
            <a:ext cx="2496082" cy="27257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06" y="643468"/>
            <a:ext cx="59666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0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800"/>
          <a:stretch/>
        </p:blipFill>
        <p:spPr>
          <a:xfrm>
            <a:off x="2438857" y="1116754"/>
            <a:ext cx="7314286" cy="46244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2629143"/>
            <a:ext cx="2419350" cy="10193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19650" y="3648450"/>
            <a:ext cx="2230507" cy="7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4496" y="3626714"/>
            <a:ext cx="3960813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latin typeface="HY태백B" pitchFamily="18" charset="-127"/>
                <a:ea typeface="HY태백B" pitchFamily="18" charset="-127"/>
              </a:rPr>
              <a:t>THNAK YOU</a:t>
            </a:r>
            <a:endParaRPr lang="ko-KR" altLang="en-US" sz="2400" b="1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01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1606511" y="1667888"/>
            <a:ext cx="8981606" cy="3522225"/>
            <a:chOff x="1343591" y="1760359"/>
            <a:chExt cx="8981606" cy="3522225"/>
          </a:xfrm>
        </p:grpSpPr>
        <p:sp>
          <p:nvSpPr>
            <p:cNvPr id="3" name="모서리가 둥근 직사각형 7"/>
            <p:cNvSpPr/>
            <p:nvPr/>
          </p:nvSpPr>
          <p:spPr>
            <a:xfrm>
              <a:off x="3666274" y="1760359"/>
              <a:ext cx="1577200" cy="2808312"/>
            </a:xfrm>
            <a:prstGeom prst="roundRect">
              <a:avLst>
                <a:gd name="adj" fmla="val 7149"/>
              </a:avLst>
            </a:prstGeom>
            <a:solidFill>
              <a:srgbClr val="169E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333" r="22009"/>
            <a:stretch/>
          </p:blipFill>
          <p:spPr>
            <a:xfrm>
              <a:off x="3666274" y="3668197"/>
              <a:ext cx="1576786" cy="1576786"/>
            </a:xfrm>
            <a:prstGeom prst="ellipse">
              <a:avLst/>
            </a:prstGeom>
            <a:ln w="50800">
              <a:solidFill>
                <a:srgbClr val="169E86"/>
              </a:solidFill>
            </a:ln>
          </p:spPr>
        </p:pic>
        <p:sp>
          <p:nvSpPr>
            <p:cNvPr id="5" name="모서리가 둥근 직사각형 20"/>
            <p:cNvSpPr/>
            <p:nvPr/>
          </p:nvSpPr>
          <p:spPr>
            <a:xfrm>
              <a:off x="1343592" y="2436671"/>
              <a:ext cx="1577200" cy="2808312"/>
            </a:xfrm>
            <a:prstGeom prst="roundRect">
              <a:avLst>
                <a:gd name="adj" fmla="val 8014"/>
              </a:avLst>
            </a:prstGeom>
            <a:solidFill>
              <a:srgbClr val="218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99" r="31825"/>
            <a:stretch/>
          </p:blipFill>
          <p:spPr>
            <a:xfrm>
              <a:off x="1343592" y="1788186"/>
              <a:ext cx="1577199" cy="1577199"/>
            </a:xfrm>
            <a:prstGeom prst="ellipse">
              <a:avLst/>
            </a:prstGeom>
            <a:ln w="50800">
              <a:solidFill>
                <a:srgbClr val="2181B4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663956" y="3431871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안 창준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2932" y="3769425"/>
              <a:ext cx="1140056" cy="70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프로젝트 총괄</a:t>
              </a:r>
              <a:endParaRPr lang="en-US" altLang="ko-KR" sz="1400" spc="-150" dirty="0">
                <a:ln>
                  <a:solidFill>
                    <a:srgbClr val="F59B11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문서 작업 담당</a:t>
              </a:r>
              <a:endParaRPr lang="en-US" altLang="ko-KR" sz="1400" spc="-150" dirty="0">
                <a:ln>
                  <a:solidFill>
                    <a:srgbClr val="F59B11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14076" y="1904375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허 동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18700" y="2306719"/>
              <a:ext cx="87235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400" spc="-150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개발 총괄</a:t>
              </a:r>
              <a:endParaRPr lang="en-US" altLang="ko-KR" sz="1400" spc="-150" dirty="0">
                <a:ln>
                  <a:solidFill>
                    <a:srgbClr val="F59B11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400" spc="-150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400" spc="-150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서버  개발</a:t>
              </a:r>
              <a:endParaRPr lang="en-US" altLang="ko-KR" sz="1400" spc="-150" dirty="0">
                <a:ln>
                  <a:solidFill>
                    <a:srgbClr val="F59B11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모서리가 둥근 직사각형 7"/>
            <p:cNvSpPr/>
            <p:nvPr/>
          </p:nvSpPr>
          <p:spPr>
            <a:xfrm>
              <a:off x="8747997" y="1788186"/>
              <a:ext cx="1577200" cy="2808312"/>
            </a:xfrm>
            <a:prstGeom prst="roundRect">
              <a:avLst>
                <a:gd name="adj" fmla="val 714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333" r="22009"/>
            <a:stretch/>
          </p:blipFill>
          <p:spPr>
            <a:xfrm>
              <a:off x="8747997" y="3696024"/>
              <a:ext cx="1576786" cy="1576786"/>
            </a:xfrm>
            <a:prstGeom prst="ellipse">
              <a:avLst/>
            </a:prstGeom>
            <a:ln w="50800">
              <a:solidFill>
                <a:schemeClr val="accent6"/>
              </a:solidFill>
            </a:ln>
          </p:spPr>
        </p:pic>
        <p:sp>
          <p:nvSpPr>
            <p:cNvPr id="13" name="모서리가 둥근 직사각형 20"/>
            <p:cNvSpPr/>
            <p:nvPr/>
          </p:nvSpPr>
          <p:spPr>
            <a:xfrm>
              <a:off x="6107746" y="2436671"/>
              <a:ext cx="1577200" cy="2808312"/>
            </a:xfrm>
            <a:prstGeom prst="roundRect">
              <a:avLst>
                <a:gd name="adj" fmla="val 801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499" r="31825"/>
            <a:stretch/>
          </p:blipFill>
          <p:spPr>
            <a:xfrm>
              <a:off x="6107746" y="1788186"/>
              <a:ext cx="1577199" cy="1577199"/>
            </a:xfrm>
            <a:prstGeom prst="ellipse">
              <a:avLst/>
            </a:prstGeom>
            <a:ln w="50800">
              <a:solidFill>
                <a:schemeClr val="accent2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428109" y="3431871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송 명근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17318" y="3769425"/>
              <a:ext cx="1319592" cy="700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모바일 앱  개발</a:t>
              </a:r>
              <a:endParaRPr lang="en-US" altLang="ko-KR" sz="1400" spc="-150" dirty="0">
                <a:ln>
                  <a:solidFill>
                    <a:srgbClr val="F59B11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재료 및 예산 담당</a:t>
              </a:r>
              <a:endParaRPr lang="en-US" altLang="ko-KR" sz="1400" spc="-150" dirty="0">
                <a:ln>
                  <a:solidFill>
                    <a:srgbClr val="F59B11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051235" y="1932202"/>
              <a:ext cx="902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고딕 ExtraBold" pitchFamily="50" charset="-127"/>
                  <a:ea typeface="나눔고딕 ExtraBold" pitchFamily="50" charset="-127"/>
                </a:rPr>
                <a:t>김 혜경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805469" y="2334546"/>
              <a:ext cx="146226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모바일 앱 개발</a:t>
              </a:r>
              <a:endParaRPr lang="en-US" altLang="ko-KR" sz="1400" spc="-150" dirty="0">
                <a:ln>
                  <a:solidFill>
                    <a:srgbClr val="F59B11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n>
                    <a:solidFill>
                      <a:srgbClr val="F59B11">
                        <a:alpha val="0"/>
                      </a:srgb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발표 담당</a:t>
              </a:r>
              <a:endParaRPr lang="en-US" altLang="ko-KR" sz="1400" spc="-150" dirty="0">
                <a:ln>
                  <a:solidFill>
                    <a:srgbClr val="F59B11">
                      <a:alpha val="0"/>
                    </a:srgb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856" b="54783"/>
            <a:stretch/>
          </p:blipFill>
          <p:spPr>
            <a:xfrm>
              <a:off x="8733041" y="3645889"/>
              <a:ext cx="1591742" cy="1636695"/>
            </a:xfrm>
            <a:prstGeom prst="ellipse">
              <a:avLst/>
            </a:prstGeom>
            <a:ln w="28575">
              <a:noFill/>
            </a:ln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46" t="5288" r="12809" b="36782"/>
            <a:stretch/>
          </p:blipFill>
          <p:spPr>
            <a:xfrm>
              <a:off x="1343591" y="1790832"/>
              <a:ext cx="1571087" cy="1600775"/>
            </a:xfrm>
            <a:prstGeom prst="ellipse">
              <a:avLst/>
            </a:prstGeom>
            <a:ln w="28575">
              <a:noFill/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9" t="30115" r="7336" b="24107"/>
            <a:stretch/>
          </p:blipFill>
          <p:spPr>
            <a:xfrm>
              <a:off x="3642155" y="3668198"/>
              <a:ext cx="1606715" cy="1608670"/>
            </a:xfrm>
            <a:prstGeom prst="ellipse">
              <a:avLst/>
            </a:prstGeom>
            <a:ln w="28575">
              <a:noFill/>
            </a:ln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96" t="4364" r="17471" b="11856"/>
            <a:stretch/>
          </p:blipFill>
          <p:spPr>
            <a:xfrm rot="16200000">
              <a:off x="6079416" y="1785040"/>
              <a:ext cx="1642590" cy="1597609"/>
            </a:xfrm>
            <a:prstGeom prst="ellipse">
              <a:avLst/>
            </a:prstGeom>
            <a:ln w="28575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6884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ev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843213"/>
            <a:ext cx="2857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wever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03"/>
          <a:stretch/>
        </p:blipFill>
        <p:spPr bwMode="auto">
          <a:xfrm>
            <a:off x="4667250" y="2909888"/>
            <a:ext cx="2857500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19624" y="3054348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Introduce</a:t>
            </a:r>
            <a:r>
              <a:rPr lang="en-US" altLang="ko-KR" sz="36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6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" b="112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3259" y="3778044"/>
            <a:ext cx="4028661" cy="14433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" y="3962400"/>
            <a:ext cx="39226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BEACON?</a:t>
            </a:r>
            <a:endParaRPr lang="ko-KR" altLang="en-US" sz="8800" b="1" dirty="0">
              <a:solidFill>
                <a:schemeClr val="bg2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" y="3716204"/>
            <a:ext cx="3339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What is...</a:t>
            </a:r>
            <a:endParaRPr lang="ko-KR" altLang="en-US" sz="4000" b="1" dirty="0">
              <a:solidFill>
                <a:schemeClr val="bg2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558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681263" y="-95008"/>
            <a:ext cx="2648340" cy="7129670"/>
            <a:chOff x="4600599" y="-119270"/>
            <a:chExt cx="2648340" cy="7129670"/>
          </a:xfrm>
        </p:grpSpPr>
        <p:sp>
          <p:nvSpPr>
            <p:cNvPr id="26" name="직사각형 25"/>
            <p:cNvSpPr/>
            <p:nvPr/>
          </p:nvSpPr>
          <p:spPr>
            <a:xfrm>
              <a:off x="4600599" y="-119270"/>
              <a:ext cx="2648340" cy="712967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Picture 4" descr="비콘에 대한 이미지 검색결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298" b="89881" l="167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15"/>
            <a:stretch/>
          </p:blipFill>
          <p:spPr bwMode="auto">
            <a:xfrm>
              <a:off x="4770464" y="343376"/>
              <a:ext cx="2478475" cy="4707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사각형: 둥근 모서리 24"/>
          <p:cNvSpPr/>
          <p:nvPr/>
        </p:nvSpPr>
        <p:spPr>
          <a:xfrm>
            <a:off x="438380" y="2089844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8378" y="2200652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지속적인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브로드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캐스팅</a:t>
            </a:r>
          </a:p>
        </p:txBody>
      </p:sp>
      <p:sp>
        <p:nvSpPr>
          <p:cNvPr id="28" name="사각형: 둥근 모서리 27"/>
          <p:cNvSpPr/>
          <p:nvPr/>
        </p:nvSpPr>
        <p:spPr>
          <a:xfrm>
            <a:off x="438380" y="4328547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38378" y="4439355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저 전력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저 비용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2626" y="0"/>
            <a:ext cx="2652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BLE Beacon</a:t>
            </a:r>
            <a:endParaRPr lang="ko-KR" altLang="en-US" sz="4000" b="1" dirty="0">
              <a:solidFill>
                <a:schemeClr val="accent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75771" y="580571"/>
            <a:ext cx="2325539" cy="27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6798038" y="2089844"/>
            <a:ext cx="2838715" cy="2749621"/>
            <a:chOff x="6798038" y="2089844"/>
            <a:chExt cx="2838715" cy="274962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8038" y="2089844"/>
              <a:ext cx="2838715" cy="274962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7564496" y="2420105"/>
              <a:ext cx="1305798" cy="208909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64496" y="2761251"/>
            <a:ext cx="13057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 OH!</a:t>
            </a:r>
          </a:p>
          <a:p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You’re</a:t>
            </a:r>
          </a:p>
          <a:p>
            <a:r>
              <a:rPr lang="en-US" altLang="ko-KR" sz="2800" dirty="0">
                <a:solidFill>
                  <a:schemeClr val="accent5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Nearby!</a:t>
            </a:r>
          </a:p>
        </p:txBody>
      </p:sp>
      <p:sp>
        <p:nvSpPr>
          <p:cNvPr id="10" name="타원 9"/>
          <p:cNvSpPr/>
          <p:nvPr/>
        </p:nvSpPr>
        <p:spPr>
          <a:xfrm>
            <a:off x="-935173" y="1322198"/>
            <a:ext cx="4678017" cy="4374773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-1388309" y="509621"/>
            <a:ext cx="7543449" cy="6348379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-951896" y="0"/>
            <a:ext cx="9222439" cy="7010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060809" y="5050640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BLE</a:t>
            </a:r>
            <a:r>
              <a:rPr lang="ko-KR" altLang="en-US" sz="2800" b="1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Beacon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39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-0.37279 -0.0081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46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8" grpId="0" animBg="1"/>
      <p:bldP spid="29" grpId="0"/>
      <p:bldP spid="8" grpId="0"/>
      <p:bldP spid="10" grpId="0" animBg="1"/>
      <p:bldP spid="24" grpId="0" animBg="1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2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ev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843213"/>
            <a:ext cx="2857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50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eve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843213"/>
            <a:ext cx="2857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wever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03"/>
          <a:stretch/>
        </p:blipFill>
        <p:spPr bwMode="auto">
          <a:xfrm>
            <a:off x="4667250" y="2909888"/>
            <a:ext cx="2857500" cy="9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19624" y="3054348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Introduce</a:t>
            </a:r>
            <a:r>
              <a:rPr lang="en-US" altLang="ko-KR" sz="3600" b="1" dirty="0">
                <a:solidFill>
                  <a:schemeClr val="bg1"/>
                </a:solidFill>
              </a:rPr>
              <a:t>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71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739</Words>
  <Application>Microsoft Office PowerPoint</Application>
  <PresentationFormat>와이드스크린</PresentationFormat>
  <Paragraphs>160</Paragraphs>
  <Slides>26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6" baseType="lpstr">
      <vt:lpstr>1훈막대연필 R</vt:lpstr>
      <vt:lpstr>Adobe Ming Std L</vt:lpstr>
      <vt:lpstr>HY태백B</vt:lpstr>
      <vt:lpstr>나눔고딕</vt:lpstr>
      <vt:lpstr>나눔고딕 ExtraBold</vt:lpstr>
      <vt:lpstr>맑은 고딕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김혜경</dc:creator>
  <cp:lastModifiedBy>김혜경</cp:lastModifiedBy>
  <cp:revision>74</cp:revision>
  <dcterms:created xsi:type="dcterms:W3CDTF">2017-03-17T14:34:13Z</dcterms:created>
  <dcterms:modified xsi:type="dcterms:W3CDTF">2017-06-01T11:50:40Z</dcterms:modified>
</cp:coreProperties>
</file>